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x="18288000" cy="10287000"/>
  <p:notesSz cx="6858000" cy="9144000"/>
  <p:embeddedFontLst>
    <p:embeddedFont>
      <p:font typeface="Jannah Heavy" charset="1" panose="00000A00000000000000"/>
      <p:regular r:id="rId82"/>
    </p:embeddedFont>
    <p:embeddedFont>
      <p:font typeface="Jannah Medium" charset="1" panose="00000600000000000000"/>
      <p:regular r:id="rId83"/>
    </p:embeddedFont>
    <p:embeddedFont>
      <p:font typeface="Arial Nova" charset="1" panose="020B0504020202020204"/>
      <p:regular r:id="rId84"/>
    </p:embeddedFont>
    <p:embeddedFont>
      <p:font typeface="Open Sans" charset="1" panose="020B0606030504020204"/>
      <p:regular r:id="rId85"/>
    </p:embeddedFont>
    <p:embeddedFont>
      <p:font typeface="Jannah" charset="1" panose="00000500000000000000"/>
      <p:regular r:id="rId86"/>
    </p:embeddedFont>
    <p:embeddedFont>
      <p:font typeface="Open Sans Extra Bold" charset="1" panose="020B0906030804020204"/>
      <p:regular r:id="rId87"/>
    </p:embeddedFont>
    <p:embeddedFont>
      <p:font typeface="Arial Nova Bold" charset="1" panose="020B0804020202020204"/>
      <p:regular r:id="rId8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slides/slide74.xml" Type="http://schemas.openxmlformats.org/officeDocument/2006/relationships/slide"/><Relationship Id="rId8" Target="slides/slide3.xml" Type="http://schemas.openxmlformats.org/officeDocument/2006/relationships/slide"/><Relationship Id="rId80" Target="slides/slide75.xml" Type="http://schemas.openxmlformats.org/officeDocument/2006/relationships/slide"/><Relationship Id="rId81" Target="slides/slide76.xml" Type="http://schemas.openxmlformats.org/officeDocument/2006/relationships/slide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jpe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7.jpe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980389" y="979389"/>
            <a:ext cx="9307611" cy="930761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0" t="0" r="-7817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4781926" y="951518"/>
            <a:ext cx="18111132" cy="11629737"/>
            <a:chOff x="0" y="0"/>
            <a:chExt cx="4770010" cy="3062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0010" cy="3062976"/>
            </a:xfrm>
            <a:custGeom>
              <a:avLst/>
              <a:gdLst/>
              <a:ahLst/>
              <a:cxnLst/>
              <a:rect r="r" b="b" t="t" l="l"/>
              <a:pathLst>
                <a:path h="3062976" w="4770010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70010" cy="310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139967" y="728849"/>
            <a:ext cx="9257844" cy="3124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87"/>
              </a:lnSpc>
              <a:spcBef>
                <a:spcPct val="0"/>
              </a:spcBef>
            </a:pPr>
            <a:r>
              <a:rPr lang="en-US" sz="8991" spc="-656">
                <a:solidFill>
                  <a:srgbClr val="FFFFFF"/>
                </a:solidFill>
                <a:latin typeface="Jannah Heavy"/>
                <a:ea typeface="Jannah Heavy"/>
                <a:cs typeface="Jannah Heavy"/>
                <a:sym typeface="Jannah Heavy"/>
              </a:rPr>
              <a:t>BANCO DE DADOS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-4083813" y="5839527"/>
            <a:ext cx="132278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8100000">
            <a:off x="-3475881" y="1121409"/>
            <a:ext cx="9401653" cy="429307"/>
          </a:xfrm>
          <a:custGeom>
            <a:avLst/>
            <a:gdLst/>
            <a:ahLst/>
            <a:cxnLst/>
            <a:rect r="r" b="b" t="t" l="l"/>
            <a:pathLst>
              <a:path h="429307" w="9401653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-332517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85" y="2497518"/>
            <a:ext cx="12896163" cy="6718765"/>
            <a:chOff x="0" y="0"/>
            <a:chExt cx="339652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769551"/>
            </a:xfrm>
            <a:custGeom>
              <a:avLst/>
              <a:gdLst/>
              <a:ahLst/>
              <a:cxnLst/>
              <a:rect r="r" b="b" t="t" l="l"/>
              <a:pathLst>
                <a:path h="1769551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76385" y="1160536"/>
            <a:ext cx="12896163" cy="1340737"/>
            <a:chOff x="0" y="0"/>
            <a:chExt cx="3396520" cy="3531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58190" y="1449909"/>
            <a:ext cx="14171619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dados: Histórico</a:t>
            </a:r>
          </a:p>
        </p:txBody>
      </p:sp>
      <p:grpSp>
        <p:nvGrpSpPr>
          <p:cNvPr name="Group 10" id="10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512378" y="3126125"/>
            <a:ext cx="10834835" cy="4767327"/>
          </a:xfrm>
          <a:custGeom>
            <a:avLst/>
            <a:gdLst/>
            <a:ahLst/>
            <a:cxnLst/>
            <a:rect r="r" b="b" t="t" l="l"/>
            <a:pathLst>
              <a:path h="4767327" w="10834835">
                <a:moveTo>
                  <a:pt x="0" y="0"/>
                </a:moveTo>
                <a:lnTo>
                  <a:pt x="10834836" y="0"/>
                </a:lnTo>
                <a:lnTo>
                  <a:pt x="10834836" y="4767327"/>
                </a:lnTo>
                <a:lnTo>
                  <a:pt x="0" y="47673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3512378" y="8241873"/>
            <a:ext cx="10834835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Cartão perfurado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85" y="2478468"/>
            <a:ext cx="12896163" cy="6758759"/>
            <a:chOff x="0" y="0"/>
            <a:chExt cx="3396520" cy="1780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780085"/>
            </a:xfrm>
            <a:custGeom>
              <a:avLst/>
              <a:gdLst/>
              <a:ahLst/>
              <a:cxnLst/>
              <a:rect r="r" b="b" t="t" l="l"/>
              <a:pathLst>
                <a:path h="1780085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780085"/>
                  </a:lnTo>
                  <a:lnTo>
                    <a:pt x="0" y="178008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18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76385" y="1137731"/>
            <a:ext cx="12896163" cy="1340737"/>
            <a:chOff x="0" y="0"/>
            <a:chExt cx="3396520" cy="3531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58190" y="1449909"/>
            <a:ext cx="14171619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dados: Histórico</a:t>
            </a:r>
          </a:p>
        </p:txBody>
      </p:sp>
      <p:grpSp>
        <p:nvGrpSpPr>
          <p:cNvPr name="Group 10" id="10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893856" y="2986959"/>
            <a:ext cx="12363491" cy="40965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Desenvolvido por Herman Hollerith em 1889  - IBM</a:t>
            </a:r>
          </a:p>
          <a:p>
            <a:pPr algn="l">
              <a:lnSpc>
                <a:spcPts val="5599"/>
              </a:lnSpc>
            </a:pP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Construiu máquinas sob encomenda para o United States Census Bureau, que ajudaram a processar o censo de 1890 da população americana.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85" y="2478468"/>
            <a:ext cx="12896163" cy="6758759"/>
            <a:chOff x="0" y="0"/>
            <a:chExt cx="3396520" cy="1780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780085"/>
            </a:xfrm>
            <a:custGeom>
              <a:avLst/>
              <a:gdLst/>
              <a:ahLst/>
              <a:cxnLst/>
              <a:rect r="r" b="b" t="t" l="l"/>
              <a:pathLst>
                <a:path h="1780085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780085"/>
                  </a:lnTo>
                  <a:lnTo>
                    <a:pt x="0" y="178008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18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76385" y="113773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76385" y="144990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</a:t>
            </a:r>
          </a:p>
        </p:txBody>
      </p:sp>
      <p:grpSp>
        <p:nvGrpSpPr>
          <p:cNvPr name="Group 9" id="9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576385" y="2904959"/>
            <a:ext cx="12896163" cy="55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primeiros bancos eram sequenciais, não permitindo mais de um processo, ao mesmo tempo, no mesmo arquivo.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Inconsistência, redundância, dificuldade de acesso e isolamento de dados. </a:t>
            </a: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Problemas relativos à segurança dos dados.</a:t>
            </a:r>
          </a:p>
          <a:p>
            <a:pPr algn="l">
              <a:lnSpc>
                <a:spcPts val="629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5788" y="1773244"/>
            <a:ext cx="12896163" cy="6979993"/>
            <a:chOff x="0" y="0"/>
            <a:chExt cx="3396520" cy="1838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838352"/>
            </a:xfrm>
            <a:custGeom>
              <a:avLst/>
              <a:gdLst/>
              <a:ahLst/>
              <a:cxnLst/>
              <a:rect r="r" b="b" t="t" l="l"/>
              <a:pathLst>
                <a:path h="1838352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838352"/>
                  </a:lnTo>
                  <a:lnTo>
                    <a:pt x="0" y="1838352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7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5788" y="432507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527446" y="1973405"/>
            <a:ext cx="12572847" cy="6779832"/>
          </a:xfrm>
          <a:custGeom>
            <a:avLst/>
            <a:gdLst/>
            <a:ahLst/>
            <a:cxnLst/>
            <a:rect r="r" b="b" t="t" l="l"/>
            <a:pathLst>
              <a:path h="6779832" w="12572847">
                <a:moveTo>
                  <a:pt x="0" y="0"/>
                </a:moveTo>
                <a:lnTo>
                  <a:pt x="12572847" y="0"/>
                </a:lnTo>
                <a:lnTo>
                  <a:pt x="12572847" y="6779831"/>
                </a:lnTo>
                <a:lnTo>
                  <a:pt x="0" y="67798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6" r="0" b="-1344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365788" y="744685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65788" y="8934834"/>
            <a:ext cx="6286423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Sistemas orientados a arquivos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527446" y="9448416"/>
            <a:ext cx="3540125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Fonte: Alves, 2014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5788" y="1773244"/>
            <a:ext cx="12896163" cy="6979993"/>
            <a:chOff x="0" y="0"/>
            <a:chExt cx="3396520" cy="1838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838352"/>
            </a:xfrm>
            <a:custGeom>
              <a:avLst/>
              <a:gdLst/>
              <a:ahLst/>
              <a:cxnLst/>
              <a:rect r="r" b="b" t="t" l="l"/>
              <a:pathLst>
                <a:path h="1838352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838352"/>
                  </a:lnTo>
                  <a:lnTo>
                    <a:pt x="0" y="1838352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7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5788" y="432507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365788" y="744685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65788" y="2291133"/>
            <a:ext cx="12896163" cy="55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arquivos não tinham relação um com o outro, pois eram somente depósito de dados.</a:t>
            </a:r>
          </a:p>
          <a:p>
            <a:pPr algn="l">
              <a:lnSpc>
                <a:spcPts val="6299"/>
              </a:lnSpc>
            </a:pP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desenvolvimento de uma ferramenta para gerenciar todas as transações realizadas entre os aplicativos e o banco de dados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5788" y="1773244"/>
            <a:ext cx="12896163" cy="6979993"/>
            <a:chOff x="0" y="0"/>
            <a:chExt cx="3396520" cy="1838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838352"/>
            </a:xfrm>
            <a:custGeom>
              <a:avLst/>
              <a:gdLst/>
              <a:ahLst/>
              <a:cxnLst/>
              <a:rect r="r" b="b" t="t" l="l"/>
              <a:pathLst>
                <a:path h="1838352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838352"/>
                  </a:lnTo>
                  <a:lnTo>
                    <a:pt x="0" y="1838352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7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5788" y="432507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940051" y="4592872"/>
            <a:ext cx="6104127" cy="4318670"/>
          </a:xfrm>
          <a:custGeom>
            <a:avLst/>
            <a:gdLst/>
            <a:ahLst/>
            <a:cxnLst/>
            <a:rect r="r" b="b" t="t" l="l"/>
            <a:pathLst>
              <a:path h="4318670" w="6104127">
                <a:moveTo>
                  <a:pt x="0" y="0"/>
                </a:moveTo>
                <a:lnTo>
                  <a:pt x="6104127" y="0"/>
                </a:lnTo>
                <a:lnTo>
                  <a:pt x="6104127" y="4318669"/>
                </a:lnTo>
                <a:lnTo>
                  <a:pt x="0" y="43186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365788" y="744685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65788" y="2291133"/>
            <a:ext cx="12896163" cy="316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Essa ferramenta ficou conhecida como Sistema Gerenciador de Banco de Dados (SGBD).</a:t>
            </a:r>
          </a:p>
          <a:p>
            <a:pPr algn="l">
              <a:lnSpc>
                <a:spcPts val="6299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5788" y="1773244"/>
            <a:ext cx="12896163" cy="6979993"/>
            <a:chOff x="0" y="0"/>
            <a:chExt cx="3396520" cy="1838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838352"/>
            </a:xfrm>
            <a:custGeom>
              <a:avLst/>
              <a:gdLst/>
              <a:ahLst/>
              <a:cxnLst/>
              <a:rect r="r" b="b" t="t" l="l"/>
              <a:pathLst>
                <a:path h="1838352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838352"/>
                  </a:lnTo>
                  <a:lnTo>
                    <a:pt x="0" y="1838352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7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5788" y="432507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440978" y="2014401"/>
            <a:ext cx="11265609" cy="6738835"/>
          </a:xfrm>
          <a:custGeom>
            <a:avLst/>
            <a:gdLst/>
            <a:ahLst/>
            <a:cxnLst/>
            <a:rect r="r" b="b" t="t" l="l"/>
            <a:pathLst>
              <a:path h="6738835" w="11265609">
                <a:moveTo>
                  <a:pt x="0" y="0"/>
                </a:moveTo>
                <a:lnTo>
                  <a:pt x="11265610" y="0"/>
                </a:lnTo>
                <a:lnTo>
                  <a:pt x="11265610" y="6738835"/>
                </a:lnTo>
                <a:lnTo>
                  <a:pt x="0" y="6738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184" t="-764" r="0" b="-749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365788" y="744685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63297" y="8686561"/>
            <a:ext cx="1182097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Arquitetura de um sistema aplicativo que faz uso de banco de dados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163297" y="9191625"/>
            <a:ext cx="11820973" cy="52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Fonte: Alves,2014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5788" y="1773244"/>
            <a:ext cx="12896163" cy="6979993"/>
            <a:chOff x="0" y="0"/>
            <a:chExt cx="3396520" cy="1838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838352"/>
            </a:xfrm>
            <a:custGeom>
              <a:avLst/>
              <a:gdLst/>
              <a:ahLst/>
              <a:cxnLst/>
              <a:rect r="r" b="b" t="t" l="l"/>
              <a:pathLst>
                <a:path h="1838352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838352"/>
                  </a:lnTo>
                  <a:lnTo>
                    <a:pt x="0" y="1838352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7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5788" y="432507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365788" y="744685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65788" y="2612998"/>
            <a:ext cx="12748104" cy="3162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principal vantagem no uso de um sistema de gerenciamento de banco de dados é o estado coerente dos dados que se encontram armazenados no banco.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65788" y="6613233"/>
            <a:ext cx="12748104" cy="23620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informações extraídas dele sejam confiáveis e de grande credibilidade.</a:t>
            </a:r>
          </a:p>
          <a:p>
            <a:pPr algn="just">
              <a:lnSpc>
                <a:spcPts val="6299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5788" y="1773244"/>
            <a:ext cx="12896163" cy="6979993"/>
            <a:chOff x="0" y="0"/>
            <a:chExt cx="3396520" cy="1838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838352"/>
            </a:xfrm>
            <a:custGeom>
              <a:avLst/>
              <a:gdLst/>
              <a:ahLst/>
              <a:cxnLst/>
              <a:rect r="r" b="b" t="t" l="l"/>
              <a:pathLst>
                <a:path h="1838352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838352"/>
                  </a:lnTo>
                  <a:lnTo>
                    <a:pt x="0" y="1838352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7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5788" y="432507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2365788" y="744685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365788" y="2612998"/>
            <a:ext cx="12748104" cy="716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Amadeu, 2014, apresenta quatro aspectos que o banco de dados deve apresentar:</a:t>
            </a:r>
          </a:p>
          <a:p>
            <a:pPr algn="just">
              <a:lnSpc>
                <a:spcPts val="6299"/>
              </a:lnSpc>
            </a:pPr>
          </a:p>
          <a:p>
            <a:pPr algn="just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Representar algum aspecto do mundo real</a:t>
            </a:r>
          </a:p>
          <a:p>
            <a:pPr algn="just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ter uma finalidade específica;</a:t>
            </a:r>
          </a:p>
          <a:p>
            <a:pPr algn="just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possuir um grupo de usuário;</a:t>
            </a:r>
          </a:p>
          <a:p>
            <a:pPr algn="just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possuir uma aplicação previaviamente concebida, onde os usuários estejam interessados.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65788" y="1773244"/>
            <a:ext cx="12896163" cy="6979993"/>
            <a:chOff x="0" y="0"/>
            <a:chExt cx="3396520" cy="18383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838352"/>
            </a:xfrm>
            <a:custGeom>
              <a:avLst/>
              <a:gdLst/>
              <a:ahLst/>
              <a:cxnLst/>
              <a:rect r="r" b="b" t="t" l="l"/>
              <a:pathLst>
                <a:path h="1838352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838352"/>
                  </a:lnTo>
                  <a:lnTo>
                    <a:pt x="0" y="1838352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76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365788" y="432507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039232" y="2256769"/>
            <a:ext cx="11549275" cy="6496467"/>
          </a:xfrm>
          <a:custGeom>
            <a:avLst/>
            <a:gdLst/>
            <a:ahLst/>
            <a:cxnLst/>
            <a:rect r="r" b="b" t="t" l="l"/>
            <a:pathLst>
              <a:path h="6496467" w="11549275">
                <a:moveTo>
                  <a:pt x="0" y="0"/>
                </a:moveTo>
                <a:lnTo>
                  <a:pt x="11549275" y="0"/>
                </a:lnTo>
                <a:lnTo>
                  <a:pt x="11549275" y="6496467"/>
                </a:lnTo>
                <a:lnTo>
                  <a:pt x="0" y="64964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365788" y="744685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9000215" y="4962842"/>
            <a:ext cx="28756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ro 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39232" y="9191625"/>
            <a:ext cx="11549275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 celular é um exemplo de banco de dados simples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85" y="2497650"/>
            <a:ext cx="12896163" cy="6718765"/>
            <a:chOff x="0" y="0"/>
            <a:chExt cx="339652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769551"/>
            </a:xfrm>
            <a:custGeom>
              <a:avLst/>
              <a:gdLst/>
              <a:ahLst/>
              <a:cxnLst/>
              <a:rect r="r" b="b" t="t" l="l"/>
              <a:pathLst>
                <a:path h="1769551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76385" y="1160536"/>
            <a:ext cx="12896163" cy="1340737"/>
            <a:chOff x="0" y="0"/>
            <a:chExt cx="3396520" cy="3531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58190" y="1449909"/>
            <a:ext cx="14171619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Aprentação</a:t>
            </a:r>
          </a:p>
        </p:txBody>
      </p:sp>
      <p:grpSp>
        <p:nvGrpSpPr>
          <p:cNvPr name="Group 10" id="10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576385" y="2880995"/>
            <a:ext cx="12896163" cy="3786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Objetivo Geral:</a:t>
            </a:r>
          </a:p>
          <a:p>
            <a:pPr algn="just">
              <a:lnSpc>
                <a:spcPts val="6019"/>
              </a:lnSpc>
            </a:pPr>
          </a:p>
          <a:p>
            <a:pPr algn="just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Propiciar o desenvolvimento dos fundamentos tecnicos e cientificos relativos aos Bancos de dados.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85" y="2478468"/>
            <a:ext cx="12896163" cy="6758759"/>
            <a:chOff x="0" y="0"/>
            <a:chExt cx="3396520" cy="17800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780085"/>
            </a:xfrm>
            <a:custGeom>
              <a:avLst/>
              <a:gdLst/>
              <a:ahLst/>
              <a:cxnLst/>
              <a:rect r="r" b="b" t="t" l="l"/>
              <a:pathLst>
                <a:path h="1780085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780085"/>
                  </a:lnTo>
                  <a:lnTo>
                    <a:pt x="0" y="178008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18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76385" y="113773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576385" y="144990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Dados versus Informação</a:t>
            </a:r>
          </a:p>
        </p:txBody>
      </p:sp>
      <p:grpSp>
        <p:nvGrpSpPr>
          <p:cNvPr name="Group 9" id="9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2576385" y="2904959"/>
            <a:ext cx="12896163" cy="55621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Dado: são fatos brutos, em sua forma primária. E muitas vezes os dados podem não fazer sentido sozinhos;</a:t>
            </a:r>
          </a:p>
          <a:p>
            <a:pPr algn="l">
              <a:lnSpc>
                <a:spcPts val="6299"/>
              </a:lnSpc>
            </a:pPr>
          </a:p>
          <a:p>
            <a:pPr algn="l" marL="971550" indent="-485775" lvl="1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Informação:consistem no agrupamento de dados de forma organizada para fazer sentido, gerar conhecimento.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13498"/>
            <a:ext cx="12896163" cy="8155382"/>
            <a:chOff x="0" y="0"/>
            <a:chExt cx="3396520" cy="2147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2147920"/>
            </a:xfrm>
            <a:custGeom>
              <a:avLst/>
              <a:gdLst/>
              <a:ahLst/>
              <a:cxnLst/>
              <a:rect r="r" b="b" t="t" l="l"/>
              <a:pathLst>
                <a:path h="2147920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2147920"/>
                  </a:lnTo>
                  <a:lnTo>
                    <a:pt x="0" y="2147920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186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855862" y="8504042"/>
            <a:ext cx="6970647" cy="994932"/>
            <a:chOff x="0" y="0"/>
            <a:chExt cx="1835890" cy="2620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835890" cy="262040"/>
            </a:xfrm>
            <a:custGeom>
              <a:avLst/>
              <a:gdLst/>
              <a:ahLst/>
              <a:cxnLst/>
              <a:rect r="r" b="b" t="t" l="l"/>
              <a:pathLst>
                <a:path h="262040" w="1835890">
                  <a:moveTo>
                    <a:pt x="0" y="0"/>
                  </a:moveTo>
                  <a:lnTo>
                    <a:pt x="1835890" y="0"/>
                  </a:lnTo>
                  <a:lnTo>
                    <a:pt x="1835890" y="262040"/>
                  </a:lnTo>
                  <a:lnTo>
                    <a:pt x="0" y="262040"/>
                  </a:lnTo>
                  <a:close/>
                </a:path>
              </a:pathLst>
            </a:custGeom>
            <a:solidFill>
              <a:srgbClr val="939CAB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835890" cy="30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496154" y="1918979"/>
            <a:ext cx="9697855" cy="8400767"/>
          </a:xfrm>
          <a:custGeom>
            <a:avLst/>
            <a:gdLst/>
            <a:ahLst/>
            <a:cxnLst/>
            <a:rect r="r" b="b" t="t" l="l"/>
            <a:pathLst>
              <a:path h="8400767" w="9697855">
                <a:moveTo>
                  <a:pt x="0" y="0"/>
                </a:moveTo>
                <a:lnTo>
                  <a:pt x="9697855" y="0"/>
                </a:lnTo>
                <a:lnTo>
                  <a:pt x="9697855" y="8400767"/>
                </a:lnTo>
                <a:lnTo>
                  <a:pt x="0" y="8400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Dados versus Informação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5778418" y="6617842"/>
            <a:ext cx="5095236" cy="994932"/>
            <a:chOff x="0" y="0"/>
            <a:chExt cx="1341955" cy="26204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41955" cy="262040"/>
            </a:xfrm>
            <a:custGeom>
              <a:avLst/>
              <a:gdLst/>
              <a:ahLst/>
              <a:cxnLst/>
              <a:rect r="r" b="b" t="t" l="l"/>
              <a:pathLst>
                <a:path h="262040" w="1341955">
                  <a:moveTo>
                    <a:pt x="0" y="0"/>
                  </a:moveTo>
                  <a:lnTo>
                    <a:pt x="1341955" y="0"/>
                  </a:lnTo>
                  <a:lnTo>
                    <a:pt x="1341955" y="262040"/>
                  </a:lnTo>
                  <a:lnTo>
                    <a:pt x="0" y="262040"/>
                  </a:lnTo>
                  <a:close/>
                </a:path>
              </a:pathLst>
            </a:custGeom>
            <a:solidFill>
              <a:srgbClr val="939CAB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341955" cy="30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6111324" y="6817844"/>
            <a:ext cx="4467516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INFORMAÇÃO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5240940" y="8678042"/>
            <a:ext cx="6170191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DADOS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6703559" y="4731641"/>
            <a:ext cx="3283046" cy="994932"/>
            <a:chOff x="0" y="0"/>
            <a:chExt cx="864670" cy="26204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64670" cy="262040"/>
            </a:xfrm>
            <a:custGeom>
              <a:avLst/>
              <a:gdLst/>
              <a:ahLst/>
              <a:cxnLst/>
              <a:rect r="r" b="b" t="t" l="l"/>
              <a:pathLst>
                <a:path h="262040" w="864670">
                  <a:moveTo>
                    <a:pt x="0" y="0"/>
                  </a:moveTo>
                  <a:lnTo>
                    <a:pt x="864670" y="0"/>
                  </a:lnTo>
                  <a:lnTo>
                    <a:pt x="864670" y="262040"/>
                  </a:lnTo>
                  <a:lnTo>
                    <a:pt x="0" y="262040"/>
                  </a:lnTo>
                  <a:close/>
                </a:path>
              </a:pathLst>
            </a:custGeom>
            <a:solidFill>
              <a:srgbClr val="939CAB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64670" cy="3001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6703559" y="4931643"/>
            <a:ext cx="3283046" cy="537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CONHECIMENTO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980389" y="979389"/>
            <a:ext cx="9307611" cy="9307611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95377" y="-95377"/>
              <a:ext cx="6540754" cy="6540754"/>
            </a:xfrm>
            <a:custGeom>
              <a:avLst/>
              <a:gdLst/>
              <a:ahLst/>
              <a:cxnLst/>
              <a:rect r="r" b="b" t="t" l="l"/>
              <a:pathLst>
                <a:path h="6540754" w="6540754">
                  <a:moveTo>
                    <a:pt x="6540754" y="0"/>
                  </a:moveTo>
                  <a:lnTo>
                    <a:pt x="0" y="6540754"/>
                  </a:lnTo>
                  <a:lnTo>
                    <a:pt x="6540754" y="6540754"/>
                  </a:lnTo>
                  <a:close/>
                </a:path>
              </a:pathLst>
            </a:custGeom>
            <a:blipFill>
              <a:blip r:embed="rId2"/>
              <a:stretch>
                <a:fillRect l="0" t="0" r="-78173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-4781926" y="951518"/>
            <a:ext cx="18111132" cy="11629737"/>
            <a:chOff x="0" y="0"/>
            <a:chExt cx="4770010" cy="30629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70010" cy="3062976"/>
            </a:xfrm>
            <a:custGeom>
              <a:avLst/>
              <a:gdLst/>
              <a:ahLst/>
              <a:cxnLst/>
              <a:rect r="r" b="b" t="t" l="l"/>
              <a:pathLst>
                <a:path h="3062976" w="4770010">
                  <a:moveTo>
                    <a:pt x="0" y="0"/>
                  </a:moveTo>
                  <a:lnTo>
                    <a:pt x="4770010" y="0"/>
                  </a:lnTo>
                  <a:lnTo>
                    <a:pt x="4770010" y="3062976"/>
                  </a:lnTo>
                  <a:lnTo>
                    <a:pt x="0" y="306297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770010" cy="31010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-2700000">
            <a:off x="10877795" y="-5191057"/>
            <a:ext cx="5852739" cy="8669109"/>
            <a:chOff x="0" y="0"/>
            <a:chExt cx="1541462" cy="228322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-2700000">
            <a:off x="10877795" y="-5551814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-2700000">
            <a:off x="10877795" y="-6010958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224946" y="1687411"/>
            <a:ext cx="11664198" cy="3124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587"/>
              </a:lnSpc>
              <a:spcBef>
                <a:spcPct val="0"/>
              </a:spcBef>
            </a:pPr>
            <a:r>
              <a:rPr lang="en-US" sz="8991" spc="-656">
                <a:solidFill>
                  <a:srgbClr val="FFFFFF"/>
                </a:solidFill>
                <a:latin typeface="Jannah Heavy"/>
                <a:ea typeface="Jannah Heavy"/>
                <a:cs typeface="Jannah Heavy"/>
                <a:sym typeface="Jannah Heavy"/>
              </a:rPr>
              <a:t>CLASSIFICAÇÃO DO BANCO DE DADOS</a:t>
            </a:r>
          </a:p>
        </p:txBody>
      </p:sp>
      <p:sp>
        <p:nvSpPr>
          <p:cNvPr name="AutoShape 17" id="17"/>
          <p:cNvSpPr/>
          <p:nvPr/>
        </p:nvSpPr>
        <p:spPr>
          <a:xfrm rot="0">
            <a:off x="-4083813" y="5839527"/>
            <a:ext cx="132278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-1273518" y="8298180"/>
            <a:ext cx="7315200" cy="3977640"/>
          </a:xfrm>
          <a:custGeom>
            <a:avLst/>
            <a:gdLst/>
            <a:ahLst/>
            <a:cxnLst/>
            <a:rect r="r" b="b" t="t" l="l"/>
            <a:pathLst>
              <a:path h="3977640" w="7315200">
                <a:moveTo>
                  <a:pt x="0" y="0"/>
                </a:moveTo>
                <a:lnTo>
                  <a:pt x="7315200" y="0"/>
                </a:lnTo>
                <a:lnTo>
                  <a:pt x="7315200" y="3977640"/>
                </a:lnTo>
                <a:lnTo>
                  <a:pt x="0" y="39776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true" rot="8100000">
            <a:off x="-3475881" y="1121409"/>
            <a:ext cx="9401653" cy="429307"/>
          </a:xfrm>
          <a:custGeom>
            <a:avLst/>
            <a:gdLst/>
            <a:ahLst/>
            <a:cxnLst/>
            <a:rect r="r" b="b" t="t" l="l"/>
            <a:pathLst>
              <a:path h="429307" w="9401653">
                <a:moveTo>
                  <a:pt x="0" y="429307"/>
                </a:moveTo>
                <a:lnTo>
                  <a:pt x="9401654" y="429307"/>
                </a:lnTo>
                <a:lnTo>
                  <a:pt x="9401654" y="0"/>
                </a:lnTo>
                <a:lnTo>
                  <a:pt x="0" y="0"/>
                </a:lnTo>
                <a:lnTo>
                  <a:pt x="0" y="429307"/>
                </a:lnTo>
                <a:close/>
              </a:path>
            </a:pathLst>
          </a:custGeom>
          <a:blipFill>
            <a:blip r:embed="rId5">
              <a:alphaModFix amt="50000"/>
            </a:blip>
            <a:stretch>
              <a:fillRect l="0" t="0" r="0" b="-332517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Classificação do Banco de Dados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7386" y="2684534"/>
            <a:ext cx="12896163" cy="118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Os bancos de dados podem ser classificados quanto ao modelo de dados em que se baseiam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5595846"/>
            <a:ext cx="12896163" cy="23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Serão apresentados 5 diferentes tipos de banco de dados baseados em modelos de dados hierárquicos, em dados relacionais e não relacionais, orientados a objetos e dados de rede.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Classificação do Banco de Dados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84142" y="2941326"/>
            <a:ext cx="12896163" cy="4179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Serão apresentados 5 diferentes tipos de banco de dados: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modelos de dados hierárquicos,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dados de rede.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orientados a objetos 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dados não relacionais</a:t>
            </a:r>
          </a:p>
          <a:p>
            <a:pPr algn="l" marL="734059" indent="-367030" lvl="1">
              <a:lnSpc>
                <a:spcPts val="4759"/>
              </a:lnSpc>
              <a:buAutoNum type="arabicPeriod" startAt="1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dados relacionais 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Classificação do Banco de Dados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7386" y="2684534"/>
            <a:ext cx="12896163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MODELO BASEADO EM DADOS HIERÁQUICOS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4439141"/>
            <a:ext cx="12896163" cy="118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Segundo Alves, 2014 esse modelo  é o primeiro tipo de banco de dados que se tem noticia.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737386" y="6228941"/>
            <a:ext cx="12896163" cy="178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Em sistemas de banco de dados hierárquicos são encontrados dois conceitos fundamentais: registros e relacionamentos pai-filho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Classificação do Banco de Dados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7386" y="2684534"/>
            <a:ext cx="12896163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MODELO BASEADO EM DADOS HIERÁQUICOS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4439141"/>
            <a:ext cx="12896163" cy="2380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Os registros que antecedem outros na hierarquia têm a denominação PAI e os registros que o sucedem são chamados FILHOS.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737386" y="7049721"/>
            <a:ext cx="12896163" cy="178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os relacionamentos são exibidos como linhas ligando os tipos (pai e filho), numa organização estrutural semelhante a uma árvore.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37386" y="2353552"/>
            <a:ext cx="12896163" cy="6142561"/>
          </a:xfrm>
          <a:custGeom>
            <a:avLst/>
            <a:gdLst/>
            <a:ahLst/>
            <a:cxnLst/>
            <a:rect r="r" b="b" t="t" l="l"/>
            <a:pathLst>
              <a:path h="6142561" w="12896163">
                <a:moveTo>
                  <a:pt x="0" y="0"/>
                </a:moveTo>
                <a:lnTo>
                  <a:pt x="12896163" y="0"/>
                </a:lnTo>
                <a:lnTo>
                  <a:pt x="12896163" y="6142562"/>
                </a:lnTo>
                <a:lnTo>
                  <a:pt x="0" y="6142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Classificação do Banco de Dados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591108" y="8750124"/>
            <a:ext cx="11522164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Fonte: Alves, 2014, p. 24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Classificação do Banco de Dados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7386" y="2427743"/>
            <a:ext cx="12896163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 primeira vista é pareciso com o modelo hierárquico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3532350"/>
            <a:ext cx="12896163" cy="118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permitem que um mesmo registro participe de vários relacionamentos devido à eliminação da hierarquia.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34115" y="5236425"/>
            <a:ext cx="12896163" cy="178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Os conjuntos são a forma de representação dos relacionamentos entre os diversos tipos de registros, na forma 1:N (um para muitos)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737386" y="7083244"/>
            <a:ext cx="12896163" cy="178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Cada ocorrência num tipo de conjunto relaciona um registro do tipo proprietário com um ou mais registros (ou mesmo nenhum) do tipo membro.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737386" y="1780810"/>
            <a:ext cx="12896163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DADOS EM REDE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37386" y="2816485"/>
            <a:ext cx="12896163" cy="3038107"/>
          </a:xfrm>
          <a:custGeom>
            <a:avLst/>
            <a:gdLst/>
            <a:ahLst/>
            <a:cxnLst/>
            <a:rect r="r" b="b" t="t" l="l"/>
            <a:pathLst>
              <a:path h="3038107" w="12896163">
                <a:moveTo>
                  <a:pt x="0" y="0"/>
                </a:moveTo>
                <a:lnTo>
                  <a:pt x="12896163" y="0"/>
                </a:lnTo>
                <a:lnTo>
                  <a:pt x="12896163" y="3038108"/>
                </a:lnTo>
                <a:lnTo>
                  <a:pt x="0" y="30381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95" t="0" r="-995" b="-5356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Classificação do Banco de Dados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7083244"/>
            <a:ext cx="12896163" cy="178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Tabela no modelo de dados de dados de rede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fonte: Alves, 2014. pg. 23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76385" y="1160536"/>
            <a:ext cx="12896163" cy="1340737"/>
            <a:chOff x="0" y="0"/>
            <a:chExt cx="3396520" cy="3531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058190" y="1449909"/>
            <a:ext cx="14171619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Apresentação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04385" y="7185914"/>
            <a:ext cx="2573425" cy="384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416">
                <a:solidFill>
                  <a:srgbClr val="FFFFFF"/>
                </a:solidFill>
                <a:latin typeface="Jannah Heavy"/>
                <a:ea typeface="Jannah Heavy"/>
                <a:cs typeface="Jannah Heavy"/>
                <a:sym typeface="Jannah Heavy"/>
              </a:rPr>
              <a:t>OBJETIVO C</a:t>
            </a:r>
          </a:p>
        </p:txBody>
      </p:sp>
      <p:grpSp>
        <p:nvGrpSpPr>
          <p:cNvPr name="Group 8" id="8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2576385" y="2729794"/>
            <a:ext cx="12896163" cy="683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019"/>
              </a:lnSpc>
            </a:pPr>
            <a:r>
              <a:rPr lang="en-US" sz="42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Objetivos específicos:</a:t>
            </a:r>
          </a:p>
          <a:p>
            <a:pPr algn="just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Identificar conceitos relativos aos Bancos de dados;</a:t>
            </a:r>
          </a:p>
          <a:p>
            <a:pPr algn="just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Identificar arquitetura de banco de dados;</a:t>
            </a:r>
          </a:p>
          <a:p>
            <a:pPr algn="just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Identificar características de modelagem de dados;</a:t>
            </a:r>
          </a:p>
          <a:p>
            <a:pPr algn="just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Conhecer e manipular um SGBD;</a:t>
            </a:r>
          </a:p>
          <a:p>
            <a:pPr algn="just" marL="928369" indent="-464185" lvl="1">
              <a:lnSpc>
                <a:spcPts val="6019"/>
              </a:lnSpc>
              <a:buFont typeface="Arial"/>
              <a:buChar char="•"/>
            </a:pPr>
            <a:r>
              <a:rPr lang="en-US" sz="42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Conhecer aspectos dos tipos de Banco de dados: relacional e não relacional.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5395115" y="1713498"/>
            <a:ext cx="6691997" cy="6852193"/>
          </a:xfrm>
          <a:custGeom>
            <a:avLst/>
            <a:gdLst/>
            <a:ahLst/>
            <a:cxnLst/>
            <a:rect r="r" b="b" t="t" l="l"/>
            <a:pathLst>
              <a:path h="6852193" w="6691997">
                <a:moveTo>
                  <a:pt x="0" y="0"/>
                </a:moveTo>
                <a:lnTo>
                  <a:pt x="6691998" y="0"/>
                </a:lnTo>
                <a:lnTo>
                  <a:pt x="6691998" y="6852192"/>
                </a:lnTo>
                <a:lnTo>
                  <a:pt x="0" y="68521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8" t="-831" r="0" b="-831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Classificação do Banco de Dados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174707" y="8532323"/>
            <a:ext cx="12896163" cy="178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Estrutura de registros no modelo de banco de dados de rede.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fonte: Alves, 2014. pg. 24</a:t>
            </a:r>
          </a:p>
          <a:p>
            <a:pPr algn="l">
              <a:lnSpc>
                <a:spcPts val="4759"/>
              </a:lnSpc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Classificação do Banco de Dados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7386" y="2427743"/>
            <a:ext cx="12896163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ORIENTADO A OBJETOS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28901" y="3400470"/>
            <a:ext cx="12540492" cy="178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um banco de dados orientado a objetos é organizado na forma de diferentes objetos, os quais contém arquivos e informações agrupados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928901" y="5595846"/>
            <a:ext cx="12540492" cy="11802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abordagem dos BDOO está no mesmo nível de abstração fornecido pelas linguagens de programação OO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28901" y="7490422"/>
            <a:ext cx="12540492" cy="1780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os dados são armazenados em objetos, sendo que tais objetos são regidos pelas características determinadas por suas respectivas classes.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4040222" y="1976549"/>
            <a:ext cx="8216358" cy="6219151"/>
          </a:xfrm>
          <a:custGeom>
            <a:avLst/>
            <a:gdLst/>
            <a:ahLst/>
            <a:cxnLst/>
            <a:rect r="r" b="b" t="t" l="l"/>
            <a:pathLst>
              <a:path h="6219151" w="8216358">
                <a:moveTo>
                  <a:pt x="0" y="0"/>
                </a:moveTo>
                <a:lnTo>
                  <a:pt x="8216358" y="0"/>
                </a:lnTo>
                <a:lnTo>
                  <a:pt x="8216358" y="6219150"/>
                </a:lnTo>
                <a:lnTo>
                  <a:pt x="0" y="6219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Classificação do Banco de Dados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95918" y="8395724"/>
            <a:ext cx="12896163" cy="580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modelo orientado a objetos relação um - para - muitos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508673" y="2339258"/>
            <a:ext cx="12124876" cy="6646527"/>
          </a:xfrm>
          <a:custGeom>
            <a:avLst/>
            <a:gdLst/>
            <a:ahLst/>
            <a:cxnLst/>
            <a:rect r="r" b="b" t="t" l="l"/>
            <a:pathLst>
              <a:path h="6646527" w="12124876">
                <a:moveTo>
                  <a:pt x="0" y="0"/>
                </a:moveTo>
                <a:lnTo>
                  <a:pt x="12124876" y="0"/>
                </a:lnTo>
                <a:lnTo>
                  <a:pt x="12124876" y="6646527"/>
                </a:lnTo>
                <a:lnTo>
                  <a:pt x="0" y="6646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Gerenciamento de Banco de dados (SGBD)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505736" y="2543441"/>
            <a:ext cx="11812440" cy="6015779"/>
          </a:xfrm>
          <a:custGeom>
            <a:avLst/>
            <a:gdLst/>
            <a:ahLst/>
            <a:cxnLst/>
            <a:rect r="r" b="b" t="t" l="l"/>
            <a:pathLst>
              <a:path h="6015779" w="11812440">
                <a:moveTo>
                  <a:pt x="0" y="0"/>
                </a:moveTo>
                <a:lnTo>
                  <a:pt x="11812440" y="0"/>
                </a:lnTo>
                <a:lnTo>
                  <a:pt x="11812440" y="6015779"/>
                </a:lnTo>
                <a:lnTo>
                  <a:pt x="0" y="6015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Gerenciamento de Banco de dados (SGBD)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440362" y="1927989"/>
            <a:ext cx="11722349" cy="6811918"/>
          </a:xfrm>
          <a:custGeom>
            <a:avLst/>
            <a:gdLst/>
            <a:ahLst/>
            <a:cxnLst/>
            <a:rect r="r" b="b" t="t" l="l"/>
            <a:pathLst>
              <a:path h="6811918" w="11722349">
                <a:moveTo>
                  <a:pt x="0" y="0"/>
                </a:moveTo>
                <a:lnTo>
                  <a:pt x="11722349" y="0"/>
                </a:lnTo>
                <a:lnTo>
                  <a:pt x="11722349" y="6811917"/>
                </a:lnTo>
                <a:lnTo>
                  <a:pt x="0" y="68119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Gerenciamento de Banco de dados (SGBD)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381182" y="1757271"/>
            <a:ext cx="11608571" cy="5994950"/>
          </a:xfrm>
          <a:custGeom>
            <a:avLst/>
            <a:gdLst/>
            <a:ahLst/>
            <a:cxnLst/>
            <a:rect r="r" b="b" t="t" l="l"/>
            <a:pathLst>
              <a:path h="5994950" w="11608571">
                <a:moveTo>
                  <a:pt x="0" y="0"/>
                </a:moveTo>
                <a:lnTo>
                  <a:pt x="11608571" y="0"/>
                </a:lnTo>
                <a:lnTo>
                  <a:pt x="11608571" y="5994950"/>
                </a:lnTo>
                <a:lnTo>
                  <a:pt x="0" y="5994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342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381182" y="7706608"/>
            <a:ext cx="11608571" cy="1551692"/>
          </a:xfrm>
          <a:custGeom>
            <a:avLst/>
            <a:gdLst/>
            <a:ahLst/>
            <a:cxnLst/>
            <a:rect r="r" b="b" t="t" l="l"/>
            <a:pathLst>
              <a:path h="1551692" w="11608571">
                <a:moveTo>
                  <a:pt x="0" y="0"/>
                </a:moveTo>
                <a:lnTo>
                  <a:pt x="11608571" y="0"/>
                </a:lnTo>
                <a:lnTo>
                  <a:pt x="11608571" y="1551692"/>
                </a:lnTo>
                <a:lnTo>
                  <a:pt x="0" y="15516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886" r="-4534" b="-173356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Gerenciamento de Banco de dados (SGBD)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048386" y="1981903"/>
            <a:ext cx="10274162" cy="7138854"/>
          </a:xfrm>
          <a:custGeom>
            <a:avLst/>
            <a:gdLst/>
            <a:ahLst/>
            <a:cxnLst/>
            <a:rect r="r" b="b" t="t" l="l"/>
            <a:pathLst>
              <a:path h="7138854" w="10274162">
                <a:moveTo>
                  <a:pt x="0" y="0"/>
                </a:moveTo>
                <a:lnTo>
                  <a:pt x="10274162" y="0"/>
                </a:lnTo>
                <a:lnTo>
                  <a:pt x="10274162" y="7138854"/>
                </a:lnTo>
                <a:lnTo>
                  <a:pt x="0" y="7138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Gerenciamento de Banco de dados (SGBD)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Classificação do Banco de Dados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7386" y="2918389"/>
            <a:ext cx="12896163" cy="76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Modelo Não Relacional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5190015"/>
            <a:ext cx="12896163" cy="76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Modelo Relacional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37386" y="1911132"/>
            <a:ext cx="12714448" cy="6822387"/>
          </a:xfrm>
          <a:custGeom>
            <a:avLst/>
            <a:gdLst/>
            <a:ahLst/>
            <a:cxnLst/>
            <a:rect r="r" b="b" t="t" l="l"/>
            <a:pathLst>
              <a:path h="6822387" w="12714448">
                <a:moveTo>
                  <a:pt x="0" y="0"/>
                </a:moveTo>
                <a:lnTo>
                  <a:pt x="12714447" y="0"/>
                </a:lnTo>
                <a:lnTo>
                  <a:pt x="12714447" y="6822386"/>
                </a:lnTo>
                <a:lnTo>
                  <a:pt x="0" y="6822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85" y="2497650"/>
            <a:ext cx="12896163" cy="6718765"/>
            <a:chOff x="0" y="0"/>
            <a:chExt cx="339652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769551"/>
            </a:xfrm>
            <a:custGeom>
              <a:avLst/>
              <a:gdLst/>
              <a:ahLst/>
              <a:cxnLst/>
              <a:rect r="r" b="b" t="t" l="l"/>
              <a:pathLst>
                <a:path h="1769551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76385" y="1160536"/>
            <a:ext cx="12896163" cy="1340737"/>
            <a:chOff x="0" y="0"/>
            <a:chExt cx="3396520" cy="3531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58190" y="1449909"/>
            <a:ext cx="14171619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 Medium"/>
                <a:ea typeface="Jannah Medium"/>
                <a:cs typeface="Jannah Medium"/>
                <a:sym typeface="Jannah Medium"/>
              </a:rPr>
              <a:t>Visão geral </a:t>
            </a:r>
          </a:p>
        </p:txBody>
      </p:sp>
      <p:grpSp>
        <p:nvGrpSpPr>
          <p:cNvPr name="Group 10" id="10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695918" y="2729873"/>
            <a:ext cx="12896163" cy="5506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Perspectiva histórica sobre banco de dados;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Classificação de banco de dados;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Sistema gerenciador de banco de dados (SGBD);</a:t>
            </a:r>
          </a:p>
          <a:p>
            <a:pPr algn="l" marL="1122679" indent="-561340" lvl="1">
              <a:lnSpc>
                <a:spcPts val="7279"/>
              </a:lnSpc>
              <a:buFont typeface="Arial"/>
              <a:buChar char="•"/>
            </a:pPr>
            <a:r>
              <a:rPr lang="en-US" sz="51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Aspectos de modelagem de dados.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40193" y="1991628"/>
            <a:ext cx="12160232" cy="6280528"/>
          </a:xfrm>
          <a:custGeom>
            <a:avLst/>
            <a:gdLst/>
            <a:ahLst/>
            <a:cxnLst/>
            <a:rect r="r" b="b" t="t" l="l"/>
            <a:pathLst>
              <a:path h="6280528" w="12160232">
                <a:moveTo>
                  <a:pt x="0" y="0"/>
                </a:moveTo>
                <a:lnTo>
                  <a:pt x="12160233" y="0"/>
                </a:lnTo>
                <a:lnTo>
                  <a:pt x="12160233" y="6280527"/>
                </a:lnTo>
                <a:lnTo>
                  <a:pt x="0" y="62805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10" t="0" r="-191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364298" y="2277547"/>
            <a:ext cx="12269251" cy="6308657"/>
          </a:xfrm>
          <a:custGeom>
            <a:avLst/>
            <a:gdLst/>
            <a:ahLst/>
            <a:cxnLst/>
            <a:rect r="r" b="b" t="t" l="l"/>
            <a:pathLst>
              <a:path h="6308657" w="12269251">
                <a:moveTo>
                  <a:pt x="0" y="0"/>
                </a:moveTo>
                <a:lnTo>
                  <a:pt x="12269251" y="0"/>
                </a:lnTo>
                <a:lnTo>
                  <a:pt x="12269251" y="6308658"/>
                </a:lnTo>
                <a:lnTo>
                  <a:pt x="0" y="63086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93842" y="2019897"/>
            <a:ext cx="12161787" cy="6788232"/>
          </a:xfrm>
          <a:custGeom>
            <a:avLst/>
            <a:gdLst/>
            <a:ahLst/>
            <a:cxnLst/>
            <a:rect r="r" b="b" t="t" l="l"/>
            <a:pathLst>
              <a:path h="6788232" w="12161787">
                <a:moveTo>
                  <a:pt x="0" y="0"/>
                </a:moveTo>
                <a:lnTo>
                  <a:pt x="12161787" y="0"/>
                </a:lnTo>
                <a:lnTo>
                  <a:pt x="12161787" y="6788232"/>
                </a:lnTo>
                <a:lnTo>
                  <a:pt x="0" y="6788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9" t="0" r="-2929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93842" y="2019897"/>
            <a:ext cx="12161787" cy="6788232"/>
          </a:xfrm>
          <a:custGeom>
            <a:avLst/>
            <a:gdLst/>
            <a:ahLst/>
            <a:cxnLst/>
            <a:rect r="r" b="b" t="t" l="l"/>
            <a:pathLst>
              <a:path h="6788232" w="12161787">
                <a:moveTo>
                  <a:pt x="0" y="0"/>
                </a:moveTo>
                <a:lnTo>
                  <a:pt x="12161787" y="0"/>
                </a:lnTo>
                <a:lnTo>
                  <a:pt x="12161787" y="6788232"/>
                </a:lnTo>
                <a:lnTo>
                  <a:pt x="0" y="6788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29" t="0" r="-2929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48147" y="2306295"/>
            <a:ext cx="12259648" cy="6377568"/>
          </a:xfrm>
          <a:custGeom>
            <a:avLst/>
            <a:gdLst/>
            <a:ahLst/>
            <a:cxnLst/>
            <a:rect r="r" b="b" t="t" l="l"/>
            <a:pathLst>
              <a:path h="6377568" w="12259648">
                <a:moveTo>
                  <a:pt x="0" y="0"/>
                </a:moveTo>
                <a:lnTo>
                  <a:pt x="12259648" y="0"/>
                </a:lnTo>
                <a:lnTo>
                  <a:pt x="12259648" y="6377567"/>
                </a:lnTo>
                <a:lnTo>
                  <a:pt x="0" y="63775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7" t="0" r="-1397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005834" y="2003094"/>
            <a:ext cx="12359267" cy="6600960"/>
          </a:xfrm>
          <a:custGeom>
            <a:avLst/>
            <a:gdLst/>
            <a:ahLst/>
            <a:cxnLst/>
            <a:rect r="r" b="b" t="t" l="l"/>
            <a:pathLst>
              <a:path h="6600960" w="12359267">
                <a:moveTo>
                  <a:pt x="0" y="0"/>
                </a:moveTo>
                <a:lnTo>
                  <a:pt x="12359267" y="0"/>
                </a:lnTo>
                <a:lnTo>
                  <a:pt x="12359267" y="6600960"/>
                </a:lnTo>
                <a:lnTo>
                  <a:pt x="0" y="66009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5" t="0" r="-665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264135" y="2231000"/>
            <a:ext cx="12097434" cy="7027300"/>
          </a:xfrm>
          <a:custGeom>
            <a:avLst/>
            <a:gdLst/>
            <a:ahLst/>
            <a:cxnLst/>
            <a:rect r="r" b="b" t="t" l="l"/>
            <a:pathLst>
              <a:path h="7027300" w="12097434">
                <a:moveTo>
                  <a:pt x="0" y="0"/>
                </a:moveTo>
                <a:lnTo>
                  <a:pt x="12097434" y="0"/>
                </a:lnTo>
                <a:lnTo>
                  <a:pt x="12097434" y="7027300"/>
                </a:lnTo>
                <a:lnTo>
                  <a:pt x="0" y="7027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9" t="0" r="-1579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618280" y="2020143"/>
            <a:ext cx="11134374" cy="7062374"/>
          </a:xfrm>
          <a:custGeom>
            <a:avLst/>
            <a:gdLst/>
            <a:ahLst/>
            <a:cxnLst/>
            <a:rect r="r" b="b" t="t" l="l"/>
            <a:pathLst>
              <a:path h="7062374" w="11134374">
                <a:moveTo>
                  <a:pt x="0" y="0"/>
                </a:moveTo>
                <a:lnTo>
                  <a:pt x="11134374" y="0"/>
                </a:lnTo>
                <a:lnTo>
                  <a:pt x="11134374" y="7062374"/>
                </a:lnTo>
                <a:lnTo>
                  <a:pt x="0" y="70623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2073687"/>
            <a:ext cx="12896163" cy="76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63146" y="1994742"/>
            <a:ext cx="12870403" cy="7113176"/>
          </a:xfrm>
          <a:custGeom>
            <a:avLst/>
            <a:gdLst/>
            <a:ahLst/>
            <a:cxnLst/>
            <a:rect r="r" b="b" t="t" l="l"/>
            <a:pathLst>
              <a:path h="7113176" w="12870403">
                <a:moveTo>
                  <a:pt x="0" y="0"/>
                </a:moveTo>
                <a:lnTo>
                  <a:pt x="12870403" y="0"/>
                </a:lnTo>
                <a:lnTo>
                  <a:pt x="12870403" y="7113176"/>
                </a:lnTo>
                <a:lnTo>
                  <a:pt x="0" y="7113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dados: Entidade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2073687"/>
            <a:ext cx="12896163" cy="76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562097" y="2492754"/>
            <a:ext cx="11836132" cy="5884423"/>
          </a:xfrm>
          <a:custGeom>
            <a:avLst/>
            <a:gdLst/>
            <a:ahLst/>
            <a:cxnLst/>
            <a:rect r="r" b="b" t="t" l="l"/>
            <a:pathLst>
              <a:path h="5884423" w="11836132">
                <a:moveTo>
                  <a:pt x="0" y="0"/>
                </a:moveTo>
                <a:lnTo>
                  <a:pt x="11836132" y="0"/>
                </a:lnTo>
                <a:lnTo>
                  <a:pt x="11836132" y="5884422"/>
                </a:lnTo>
                <a:lnTo>
                  <a:pt x="0" y="5884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17" t="0" r="-1517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dados: Atributo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2073687"/>
            <a:ext cx="12896163" cy="76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85" y="2497650"/>
            <a:ext cx="12896163" cy="6718765"/>
            <a:chOff x="0" y="0"/>
            <a:chExt cx="339652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769551"/>
            </a:xfrm>
            <a:custGeom>
              <a:avLst/>
              <a:gdLst/>
              <a:ahLst/>
              <a:cxnLst/>
              <a:rect r="r" b="b" t="t" l="l"/>
              <a:pathLst>
                <a:path h="1769551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76385" y="1160536"/>
            <a:ext cx="12896163" cy="1340737"/>
            <a:chOff x="0" y="0"/>
            <a:chExt cx="3396520" cy="3531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58190" y="1449909"/>
            <a:ext cx="14171619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dados: Histórico</a:t>
            </a:r>
          </a:p>
        </p:txBody>
      </p:sp>
      <p:grpSp>
        <p:nvGrpSpPr>
          <p:cNvPr name="Group 10" id="10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663122" y="2454768"/>
            <a:ext cx="12896163" cy="7022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Banco de dados surgiram da necessidade de armazenar dados de forma permanente e organizada.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Técnicas de pintura pré historicas, inscrições hieroglíficas dos egípcios e os papiros são exemplos de "Tecnologias" para registrar acontecimentos.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Após o seculo XV, com o desenvolvimento da impressão (tipografia), e registros em papel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37386" y="2073687"/>
            <a:ext cx="12896163" cy="76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  <p:sp>
        <p:nvSpPr>
          <p:cNvPr name="Freeform 28" id="28"/>
          <p:cNvSpPr/>
          <p:nvPr/>
        </p:nvSpPr>
        <p:spPr>
          <a:xfrm flipH="false" flipV="false" rot="0">
            <a:off x="2558151" y="2304056"/>
            <a:ext cx="11467897" cy="6099459"/>
          </a:xfrm>
          <a:custGeom>
            <a:avLst/>
            <a:gdLst/>
            <a:ahLst/>
            <a:cxnLst/>
            <a:rect r="r" b="b" t="t" l="l"/>
            <a:pathLst>
              <a:path h="6099459" w="11467897">
                <a:moveTo>
                  <a:pt x="0" y="0"/>
                </a:moveTo>
                <a:lnTo>
                  <a:pt x="11467897" y="0"/>
                </a:lnTo>
                <a:lnTo>
                  <a:pt x="11467897" y="6099460"/>
                </a:lnTo>
                <a:lnTo>
                  <a:pt x="0" y="6099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30298" y="2603009"/>
            <a:ext cx="12110338" cy="6119024"/>
          </a:xfrm>
          <a:custGeom>
            <a:avLst/>
            <a:gdLst/>
            <a:ahLst/>
            <a:cxnLst/>
            <a:rect r="r" b="b" t="t" l="l"/>
            <a:pathLst>
              <a:path h="6119024" w="12110338">
                <a:moveTo>
                  <a:pt x="0" y="0"/>
                </a:moveTo>
                <a:lnTo>
                  <a:pt x="12110338" y="0"/>
                </a:lnTo>
                <a:lnTo>
                  <a:pt x="12110338" y="6119024"/>
                </a:lnTo>
                <a:lnTo>
                  <a:pt x="0" y="61190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6" t="0" r="-166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dados: Relacionamento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2073687"/>
            <a:ext cx="12896163" cy="76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88833" y="2149887"/>
            <a:ext cx="12176550" cy="7108413"/>
          </a:xfrm>
          <a:custGeom>
            <a:avLst/>
            <a:gdLst/>
            <a:ahLst/>
            <a:cxnLst/>
            <a:rect r="r" b="b" t="t" l="l"/>
            <a:pathLst>
              <a:path h="7108413" w="12176550">
                <a:moveTo>
                  <a:pt x="0" y="0"/>
                </a:moveTo>
                <a:lnTo>
                  <a:pt x="12176551" y="0"/>
                </a:lnTo>
                <a:lnTo>
                  <a:pt x="12176551" y="7108413"/>
                </a:lnTo>
                <a:lnTo>
                  <a:pt x="0" y="7108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47" t="-4038" r="-9469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2073687"/>
            <a:ext cx="12896163" cy="761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538798" y="2497436"/>
            <a:ext cx="11005241" cy="6460484"/>
          </a:xfrm>
          <a:custGeom>
            <a:avLst/>
            <a:gdLst/>
            <a:ahLst/>
            <a:cxnLst/>
            <a:rect r="r" b="b" t="t" l="l"/>
            <a:pathLst>
              <a:path h="6460484" w="11005241">
                <a:moveTo>
                  <a:pt x="0" y="0"/>
                </a:moveTo>
                <a:lnTo>
                  <a:pt x="11005241" y="0"/>
                </a:lnTo>
                <a:lnTo>
                  <a:pt x="11005241" y="6460484"/>
                </a:lnTo>
                <a:lnTo>
                  <a:pt x="0" y="6460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dados: Cardinalidade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82927" y="2511530"/>
            <a:ext cx="12089599" cy="6150459"/>
          </a:xfrm>
          <a:custGeom>
            <a:avLst/>
            <a:gdLst/>
            <a:ahLst/>
            <a:cxnLst/>
            <a:rect r="r" b="b" t="t" l="l"/>
            <a:pathLst>
              <a:path h="6150459" w="12089599">
                <a:moveTo>
                  <a:pt x="0" y="0"/>
                </a:moveTo>
                <a:lnTo>
                  <a:pt x="12089598" y="0"/>
                </a:lnTo>
                <a:lnTo>
                  <a:pt x="12089598" y="6150459"/>
                </a:lnTo>
                <a:lnTo>
                  <a:pt x="0" y="61504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57" t="0" r="-957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540873" y="2177688"/>
            <a:ext cx="11289189" cy="6969666"/>
          </a:xfrm>
          <a:custGeom>
            <a:avLst/>
            <a:gdLst/>
            <a:ahLst/>
            <a:cxnLst/>
            <a:rect r="r" b="b" t="t" l="l"/>
            <a:pathLst>
              <a:path h="6969666" w="11289189">
                <a:moveTo>
                  <a:pt x="0" y="0"/>
                </a:moveTo>
                <a:lnTo>
                  <a:pt x="11289189" y="0"/>
                </a:lnTo>
                <a:lnTo>
                  <a:pt x="11289189" y="6969666"/>
                </a:lnTo>
                <a:lnTo>
                  <a:pt x="0" y="69696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463569" y="2039854"/>
            <a:ext cx="11443797" cy="7305535"/>
          </a:xfrm>
          <a:custGeom>
            <a:avLst/>
            <a:gdLst/>
            <a:ahLst/>
            <a:cxnLst/>
            <a:rect r="r" b="b" t="t" l="l"/>
            <a:pathLst>
              <a:path h="7305535" w="11443797">
                <a:moveTo>
                  <a:pt x="0" y="0"/>
                </a:moveTo>
                <a:lnTo>
                  <a:pt x="11443797" y="0"/>
                </a:lnTo>
                <a:lnTo>
                  <a:pt x="11443797" y="7305535"/>
                </a:lnTo>
                <a:lnTo>
                  <a:pt x="0" y="73055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550757" y="2247660"/>
            <a:ext cx="11462502" cy="6816964"/>
          </a:xfrm>
          <a:custGeom>
            <a:avLst/>
            <a:gdLst/>
            <a:ahLst/>
            <a:cxnLst/>
            <a:rect r="r" b="b" t="t" l="l"/>
            <a:pathLst>
              <a:path h="6816964" w="11462502">
                <a:moveTo>
                  <a:pt x="0" y="0"/>
                </a:moveTo>
                <a:lnTo>
                  <a:pt x="11462502" y="0"/>
                </a:lnTo>
                <a:lnTo>
                  <a:pt x="11462502" y="6816965"/>
                </a:lnTo>
                <a:lnTo>
                  <a:pt x="0" y="6816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37386" y="2142737"/>
            <a:ext cx="12859127" cy="7115563"/>
          </a:xfrm>
          <a:custGeom>
            <a:avLst/>
            <a:gdLst/>
            <a:ahLst/>
            <a:cxnLst/>
            <a:rect r="r" b="b" t="t" l="l"/>
            <a:pathLst>
              <a:path h="7115563" w="12859127">
                <a:moveTo>
                  <a:pt x="0" y="0"/>
                </a:moveTo>
                <a:lnTo>
                  <a:pt x="12859127" y="0"/>
                </a:lnTo>
                <a:lnTo>
                  <a:pt x="12859127" y="7115563"/>
                </a:lnTo>
                <a:lnTo>
                  <a:pt x="0" y="71155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053908" y="1921559"/>
            <a:ext cx="12263119" cy="7481924"/>
          </a:xfrm>
          <a:custGeom>
            <a:avLst/>
            <a:gdLst/>
            <a:ahLst/>
            <a:cxnLst/>
            <a:rect r="r" b="b" t="t" l="l"/>
            <a:pathLst>
              <a:path h="7481924" w="12263119">
                <a:moveTo>
                  <a:pt x="0" y="0"/>
                </a:moveTo>
                <a:lnTo>
                  <a:pt x="12263119" y="0"/>
                </a:lnTo>
                <a:lnTo>
                  <a:pt x="12263119" y="7481924"/>
                </a:lnTo>
                <a:lnTo>
                  <a:pt x="0" y="74819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85" y="2497518"/>
            <a:ext cx="12896163" cy="6718765"/>
            <a:chOff x="0" y="0"/>
            <a:chExt cx="339652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769551"/>
            </a:xfrm>
            <a:custGeom>
              <a:avLst/>
              <a:gdLst/>
              <a:ahLst/>
              <a:cxnLst/>
              <a:rect r="r" b="b" t="t" l="l"/>
              <a:pathLst>
                <a:path h="1769551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76385" y="1160536"/>
            <a:ext cx="12896163" cy="1340737"/>
            <a:chOff x="0" y="0"/>
            <a:chExt cx="3396520" cy="3531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58190" y="1449909"/>
            <a:ext cx="14171619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dados: Histórico</a:t>
            </a:r>
          </a:p>
        </p:txBody>
      </p:sp>
      <p:grpSp>
        <p:nvGrpSpPr>
          <p:cNvPr name="Group 10" id="10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765859" y="3312234"/>
            <a:ext cx="8258608" cy="5512621"/>
          </a:xfrm>
          <a:custGeom>
            <a:avLst/>
            <a:gdLst/>
            <a:ahLst/>
            <a:cxnLst/>
            <a:rect r="r" b="b" t="t" l="l"/>
            <a:pathLst>
              <a:path h="5512621" w="8258608">
                <a:moveTo>
                  <a:pt x="0" y="0"/>
                </a:moveTo>
                <a:lnTo>
                  <a:pt x="8258608" y="0"/>
                </a:lnTo>
                <a:lnTo>
                  <a:pt x="8258608" y="5512621"/>
                </a:lnTo>
                <a:lnTo>
                  <a:pt x="0" y="55126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024467" y="3303147"/>
            <a:ext cx="8287742" cy="5521708"/>
          </a:xfrm>
          <a:custGeom>
            <a:avLst/>
            <a:gdLst/>
            <a:ahLst/>
            <a:cxnLst/>
            <a:rect r="r" b="b" t="t" l="l"/>
            <a:pathLst>
              <a:path h="5521708" w="8287742">
                <a:moveTo>
                  <a:pt x="0" y="0"/>
                </a:moveTo>
                <a:lnTo>
                  <a:pt x="8287741" y="0"/>
                </a:lnTo>
                <a:lnTo>
                  <a:pt x="8287741" y="5521708"/>
                </a:lnTo>
                <a:lnTo>
                  <a:pt x="0" y="5521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37386" y="2449082"/>
            <a:ext cx="12605334" cy="6533155"/>
          </a:xfrm>
          <a:custGeom>
            <a:avLst/>
            <a:gdLst/>
            <a:ahLst/>
            <a:cxnLst/>
            <a:rect r="r" b="b" t="t" l="l"/>
            <a:pathLst>
              <a:path h="6533155" w="12605334">
                <a:moveTo>
                  <a:pt x="0" y="0"/>
                </a:moveTo>
                <a:lnTo>
                  <a:pt x="12605334" y="0"/>
                </a:lnTo>
                <a:lnTo>
                  <a:pt x="12605334" y="6533155"/>
                </a:lnTo>
                <a:lnTo>
                  <a:pt x="0" y="65331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37386" y="2196359"/>
            <a:ext cx="12896163" cy="6683290"/>
          </a:xfrm>
          <a:custGeom>
            <a:avLst/>
            <a:gdLst/>
            <a:ahLst/>
            <a:cxnLst/>
            <a:rect r="r" b="b" t="t" l="l"/>
            <a:pathLst>
              <a:path h="6683290" w="12896163">
                <a:moveTo>
                  <a:pt x="0" y="0"/>
                </a:moveTo>
                <a:lnTo>
                  <a:pt x="12896163" y="0"/>
                </a:lnTo>
                <a:lnTo>
                  <a:pt x="12896163" y="6683290"/>
                </a:lnTo>
                <a:lnTo>
                  <a:pt x="0" y="66832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025" r="-1174" b="-1025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37386" y="2322674"/>
            <a:ext cx="12896163" cy="6626744"/>
          </a:xfrm>
          <a:custGeom>
            <a:avLst/>
            <a:gdLst/>
            <a:ahLst/>
            <a:cxnLst/>
            <a:rect r="r" b="b" t="t" l="l"/>
            <a:pathLst>
              <a:path h="6626744" w="12896163">
                <a:moveTo>
                  <a:pt x="0" y="0"/>
                </a:moveTo>
                <a:lnTo>
                  <a:pt x="12896163" y="0"/>
                </a:lnTo>
                <a:lnTo>
                  <a:pt x="12896163" y="6626744"/>
                </a:lnTo>
                <a:lnTo>
                  <a:pt x="0" y="66267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37386" y="2157395"/>
            <a:ext cx="12896163" cy="6915568"/>
          </a:xfrm>
          <a:custGeom>
            <a:avLst/>
            <a:gdLst/>
            <a:ahLst/>
            <a:cxnLst/>
            <a:rect r="r" b="b" t="t" l="l"/>
            <a:pathLst>
              <a:path h="6915568" w="12896163">
                <a:moveTo>
                  <a:pt x="0" y="0"/>
                </a:moveTo>
                <a:lnTo>
                  <a:pt x="12896163" y="0"/>
                </a:lnTo>
                <a:lnTo>
                  <a:pt x="12896163" y="6915568"/>
                </a:lnTo>
                <a:lnTo>
                  <a:pt x="0" y="6915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77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37386" y="2214683"/>
            <a:ext cx="12896163" cy="6782895"/>
          </a:xfrm>
          <a:custGeom>
            <a:avLst/>
            <a:gdLst/>
            <a:ahLst/>
            <a:cxnLst/>
            <a:rect r="r" b="b" t="t" l="l"/>
            <a:pathLst>
              <a:path h="6782895" w="12896163">
                <a:moveTo>
                  <a:pt x="0" y="0"/>
                </a:moveTo>
                <a:lnTo>
                  <a:pt x="12896163" y="0"/>
                </a:lnTo>
                <a:lnTo>
                  <a:pt x="12896163" y="6782895"/>
                </a:lnTo>
                <a:lnTo>
                  <a:pt x="0" y="6782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77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419765" y="1988353"/>
            <a:ext cx="11290626" cy="7269947"/>
          </a:xfrm>
          <a:custGeom>
            <a:avLst/>
            <a:gdLst/>
            <a:ahLst/>
            <a:cxnLst/>
            <a:rect r="r" b="b" t="t" l="l"/>
            <a:pathLst>
              <a:path h="7269947" w="11290626">
                <a:moveTo>
                  <a:pt x="0" y="0"/>
                </a:moveTo>
                <a:lnTo>
                  <a:pt x="11290625" y="0"/>
                </a:lnTo>
                <a:lnTo>
                  <a:pt x="11290625" y="7269947"/>
                </a:lnTo>
                <a:lnTo>
                  <a:pt x="0" y="72699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157726" y="2471483"/>
            <a:ext cx="12234742" cy="6343187"/>
          </a:xfrm>
          <a:custGeom>
            <a:avLst/>
            <a:gdLst/>
            <a:ahLst/>
            <a:cxnLst/>
            <a:rect r="r" b="b" t="t" l="l"/>
            <a:pathLst>
              <a:path h="6343187" w="12234742">
                <a:moveTo>
                  <a:pt x="0" y="0"/>
                </a:moveTo>
                <a:lnTo>
                  <a:pt x="12234742" y="0"/>
                </a:lnTo>
                <a:lnTo>
                  <a:pt x="12234742" y="6343187"/>
                </a:lnTo>
                <a:lnTo>
                  <a:pt x="0" y="6343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55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</a:t>
            </a:r>
          </a:p>
        </p:txBody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dados: Estudo de caso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23145" y="1940932"/>
            <a:ext cx="12724644" cy="7741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O estudo de caso contempla a criação de um DER para armazenar informações sobre veículos. </a:t>
            </a: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Após a análise de requisitos, sabe-se que: </a:t>
            </a: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a. O veículo possui sempre uma placa única em todo o país; </a:t>
            </a: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b. O sistema tem um cadastro de pessoas com CPF, nome e data de nascimento; </a:t>
            </a: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c. O veículo possui sempre um responsável legal por ele;</a:t>
            </a:r>
          </a:p>
          <a:p>
            <a:pPr algn="just">
              <a:lnSpc>
                <a:spcPts val="4428"/>
              </a:lnSpc>
              <a:spcBef>
                <a:spcPct val="0"/>
              </a:spcBef>
            </a:pPr>
            <a:r>
              <a:rPr lang="en-US" sz="3163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</a:t>
            </a:r>
          </a:p>
        </p:txBody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dados: Estudo de caso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23145" y="1940932"/>
            <a:ext cx="12724644" cy="63621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d. O veículo é sempre de uma marca e de um modelo; </a:t>
            </a:r>
          </a:p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e. O veículo precisa manter o histórico desta responsabilidade (propriedade). </a:t>
            </a:r>
          </a:p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Os dados levantados pela análise de requisito geralmente são em tópicos, pois o cliente vai repassando as informações conforme a conversa com o analista vai acontecendo. </a:t>
            </a:r>
          </a:p>
        </p:txBody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Modelagem de dados: Estudo de caso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823145" y="2157293"/>
            <a:ext cx="12724644" cy="476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299"/>
              </a:lnSpc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Realizar a modelagem nas 3 etapas:</a:t>
            </a:r>
          </a:p>
          <a:p>
            <a:pPr algn="just">
              <a:lnSpc>
                <a:spcPts val="6299"/>
              </a:lnSpc>
            </a:pPr>
          </a:p>
          <a:p>
            <a:pPr algn="just">
              <a:lnSpc>
                <a:spcPts val="6299"/>
              </a:lnSpc>
            </a:pPr>
          </a:p>
          <a:p>
            <a:pPr algn="just"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Conceitual</a:t>
            </a:r>
          </a:p>
          <a:p>
            <a:pPr algn="just"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Lógica </a:t>
            </a:r>
          </a:p>
          <a:p>
            <a:pPr algn="just" marL="971550" indent="-485775" lvl="1">
              <a:lnSpc>
                <a:spcPts val="6299"/>
              </a:lnSpc>
              <a:buAutoNum type="arabicPeriod" startAt="1"/>
            </a:pPr>
            <a:r>
              <a:rPr lang="en-US" sz="4500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Fisica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85" y="2497518"/>
            <a:ext cx="12896163" cy="6718765"/>
            <a:chOff x="0" y="0"/>
            <a:chExt cx="339652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769551"/>
            </a:xfrm>
            <a:custGeom>
              <a:avLst/>
              <a:gdLst/>
              <a:ahLst/>
              <a:cxnLst/>
              <a:rect r="r" b="b" t="t" l="l"/>
              <a:pathLst>
                <a:path h="1769551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76385" y="1160536"/>
            <a:ext cx="12896163" cy="1340737"/>
            <a:chOff x="0" y="0"/>
            <a:chExt cx="3396520" cy="3531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58190" y="1449909"/>
            <a:ext cx="14171619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dados: Histórico</a:t>
            </a:r>
          </a:p>
        </p:txBody>
      </p:sp>
      <p:grpSp>
        <p:nvGrpSpPr>
          <p:cNvPr name="Group 10" id="10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750098" y="3907387"/>
            <a:ext cx="5852199" cy="3899028"/>
          </a:xfrm>
          <a:custGeom>
            <a:avLst/>
            <a:gdLst/>
            <a:ahLst/>
            <a:cxnLst/>
            <a:rect r="r" b="b" t="t" l="l"/>
            <a:pathLst>
              <a:path h="3899028" w="5852199">
                <a:moveTo>
                  <a:pt x="0" y="0"/>
                </a:moveTo>
                <a:lnTo>
                  <a:pt x="5852199" y="0"/>
                </a:lnTo>
                <a:lnTo>
                  <a:pt x="5852199" y="3899027"/>
                </a:lnTo>
                <a:lnTo>
                  <a:pt x="0" y="38990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9076428" y="3907387"/>
            <a:ext cx="5841240" cy="3899028"/>
          </a:xfrm>
          <a:custGeom>
            <a:avLst/>
            <a:gdLst/>
            <a:ahLst/>
            <a:cxnLst/>
            <a:rect r="r" b="b" t="t" l="l"/>
            <a:pathLst>
              <a:path h="3899028" w="5841240">
                <a:moveTo>
                  <a:pt x="0" y="0"/>
                </a:moveTo>
                <a:lnTo>
                  <a:pt x="5841240" y="0"/>
                </a:lnTo>
                <a:lnTo>
                  <a:pt x="5841240" y="3899027"/>
                </a:lnTo>
                <a:lnTo>
                  <a:pt x="0" y="38990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Usuários  e privilégios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044293" y="2338614"/>
            <a:ext cx="12457949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Nível de co</a:t>
            </a:r>
            <a:r>
              <a:rPr lang="en-US" sz="33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nta </a:t>
            </a: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– O DBA especifica os privilégios individuais de cada conta existente no banco de dados, independente das suas relações no mesmo. Podem incluir privilégios como CREATE TABLE, CREATE VIEW, ALTER, DROP, MODIFY e SELECT.</a:t>
            </a:r>
          </a:p>
          <a:p>
            <a:pPr algn="l">
              <a:lnSpc>
                <a:spcPts val="4759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5484655"/>
            <a:ext cx="12896163" cy="1287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 O DBA pode controlar o privilégio para acessar cada relação ou visão individual no banco de dados.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737386" y="1781299"/>
            <a:ext cx="12896163" cy="6968662"/>
          </a:xfrm>
          <a:custGeom>
            <a:avLst/>
            <a:gdLst/>
            <a:ahLst/>
            <a:cxnLst/>
            <a:rect r="r" b="b" t="t" l="l"/>
            <a:pathLst>
              <a:path h="6968662" w="12896163">
                <a:moveTo>
                  <a:pt x="0" y="0"/>
                </a:moveTo>
                <a:lnTo>
                  <a:pt x="12896163" y="0"/>
                </a:lnTo>
                <a:lnTo>
                  <a:pt x="12896163" y="6968662"/>
                </a:lnTo>
                <a:lnTo>
                  <a:pt x="0" y="69686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42" t="-863" r="-642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1737386" y="684939"/>
            <a:ext cx="12896163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Usuários  e privilégios</a:t>
            </a:r>
          </a:p>
        </p:txBody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Usuários  e privilégios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69743" y="2647436"/>
            <a:ext cx="12896163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Acessar banco de dados Biblioteca. Definir 3 usuários e atribuir privilégios segundo suas atividades: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737386" y="5076825"/>
            <a:ext cx="12896163" cy="348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Bibliotecário: Privilégios de modificação e projeção;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Operador: Privilégio de projeção. Privilégio de modificação, porém apenas para as instruções Inclusão de novos registros;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Estagiário: Privilégio de projeção</a:t>
            </a:r>
          </a:p>
        </p:txBody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Usuários  e privilégios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969743" y="2647436"/>
            <a:ext cx="11290787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Aos usuários que possuem o privilégio de projeção, pode-se limitar o que pode ser visualizado. Por exemplo cpf e senha.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969743" y="6052688"/>
            <a:ext cx="12558189" cy="137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CREATE VIEW &lt;nome da VIEW&gt; as SELECT &lt;colunas que serão projetadas&gt; FROM &lt;tabela&gt;;</a:t>
            </a:r>
          </a:p>
        </p:txBody>
      </p:sp>
    </p:spTree>
  </p:cSld>
  <p:clrMapOvr>
    <a:masterClrMapping/>
  </p:clrMapOvr>
</p:sld>
</file>

<file path=ppt/slides/slide7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VIEW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223223" y="1930627"/>
            <a:ext cx="11290787" cy="2784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 View pode ser utilizada como poteiro e armazenar uma query.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É possível criar uma query a partir da View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349964" y="5843752"/>
            <a:ext cx="11290787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Views que possuem joinn são restritivas a comandos DDL, apenas UPDATE é possível realizar.</a:t>
            </a:r>
          </a:p>
        </p:txBody>
      </p:sp>
    </p:spTree>
  </p:cSld>
  <p:clrMapOvr>
    <a:masterClrMapping/>
  </p:clrMapOvr>
</p:sld>
</file>

<file path=ppt/slides/slide7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função IFNULL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66814" y="3900482"/>
            <a:ext cx="11290787" cy="207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Aplicar a função IFNULL para retornar a string ‘Email não informado’ onde a coluna email for NULL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2666814" y="6580772"/>
            <a:ext cx="1129078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Fazer consulta cliente, telefone, email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072695" y="2319693"/>
            <a:ext cx="11290787" cy="66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No banco comercio</a:t>
            </a:r>
          </a:p>
        </p:txBody>
      </p:sp>
    </p:spTree>
  </p:cSld>
  <p:clrMapOvr>
    <a:masterClrMapping/>
  </p:clrMapOvr>
</p:sld>
</file>

<file path=ppt/slides/slide7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37386" y="1757271"/>
            <a:ext cx="12896163" cy="7588118"/>
            <a:chOff x="0" y="0"/>
            <a:chExt cx="3396520" cy="1998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998517"/>
            </a:xfrm>
            <a:custGeom>
              <a:avLst/>
              <a:gdLst/>
              <a:ahLst/>
              <a:cxnLst/>
              <a:rect r="r" b="b" t="t" l="l"/>
              <a:pathLst>
                <a:path h="1998517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998517"/>
                  </a:lnTo>
                  <a:lnTo>
                    <a:pt x="0" y="1998517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2036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37386" y="372761"/>
            <a:ext cx="12896163" cy="1340737"/>
            <a:chOff x="0" y="0"/>
            <a:chExt cx="3396520" cy="35311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700000">
            <a:off x="14094571" y="-5640902"/>
            <a:ext cx="5852739" cy="8669109"/>
            <a:chOff x="0" y="0"/>
            <a:chExt cx="1541462" cy="228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7755540">
            <a:off x="-3806377" y="5977911"/>
            <a:ext cx="5852739" cy="8669109"/>
            <a:chOff x="0" y="0"/>
            <a:chExt cx="1541462" cy="228322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700000">
            <a:off x="14094571" y="-6001659"/>
            <a:ext cx="5852739" cy="8669109"/>
            <a:chOff x="0" y="0"/>
            <a:chExt cx="1541462" cy="228322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7755540">
            <a:off x="-3770290" y="6336858"/>
            <a:ext cx="5852739" cy="8669109"/>
            <a:chOff x="0" y="0"/>
            <a:chExt cx="1541462" cy="228322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-2700000">
            <a:off x="14094571" y="-6460803"/>
            <a:ext cx="5852739" cy="8669109"/>
            <a:chOff x="0" y="0"/>
            <a:chExt cx="1541462" cy="228322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7755540">
            <a:off x="-3724361" y="6793700"/>
            <a:ext cx="5852739" cy="8669109"/>
            <a:chOff x="0" y="0"/>
            <a:chExt cx="1541462" cy="228322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737386" y="684939"/>
            <a:ext cx="12896163" cy="72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PROCEDURE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709061" y="1889191"/>
            <a:ext cx="11290787" cy="7013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DELIMITER } /* TROCAR O DELIMITADOR PARA NÃO GERAR ERRO */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SINTAXE: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CREATE PROCEDURE &lt;NOME PROCEDURE&gt;()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BEGIN</a:t>
            </a:r>
          </a:p>
          <a:p>
            <a:pPr algn="l">
              <a:lnSpc>
                <a:spcPts val="5599"/>
              </a:lnSpc>
            </a:pP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SELECT NOME FROM CLIENTE;</a:t>
            </a:r>
            <a:r>
              <a:rPr lang="en-US" sz="3999">
                <a:solidFill>
                  <a:srgbClr val="000000"/>
                </a:solidFill>
                <a:latin typeface="Arial Nova Bold"/>
                <a:ea typeface="Arial Nova Bold"/>
                <a:cs typeface="Arial Nova Bold"/>
                <a:sym typeface="Arial Nova Bold"/>
              </a:rPr>
              <a:t> COMANDO QUALQUER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END}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CALL RELATORIO()}CHAMAR PROCEDURE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85" y="2497518"/>
            <a:ext cx="12896163" cy="6718765"/>
            <a:chOff x="0" y="0"/>
            <a:chExt cx="339652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769551"/>
            </a:xfrm>
            <a:custGeom>
              <a:avLst/>
              <a:gdLst/>
              <a:ahLst/>
              <a:cxnLst/>
              <a:rect r="r" b="b" t="t" l="l"/>
              <a:pathLst>
                <a:path h="1769551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76385" y="1160536"/>
            <a:ext cx="12896163" cy="1340737"/>
            <a:chOff x="0" y="0"/>
            <a:chExt cx="3396520" cy="3531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58190" y="1449909"/>
            <a:ext cx="14171619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dados: Histórico</a:t>
            </a:r>
          </a:p>
        </p:txBody>
      </p:sp>
      <p:grpSp>
        <p:nvGrpSpPr>
          <p:cNvPr name="Group 10" id="10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2791859" y="3034871"/>
            <a:ext cx="12488242" cy="4415834"/>
          </a:xfrm>
          <a:custGeom>
            <a:avLst/>
            <a:gdLst/>
            <a:ahLst/>
            <a:cxnLst/>
            <a:rect r="r" b="b" t="t" l="l"/>
            <a:pathLst>
              <a:path h="4415834" w="12488242">
                <a:moveTo>
                  <a:pt x="0" y="0"/>
                </a:moveTo>
                <a:lnTo>
                  <a:pt x="12488242" y="0"/>
                </a:lnTo>
                <a:lnTo>
                  <a:pt x="12488242" y="4415834"/>
                </a:lnTo>
                <a:lnTo>
                  <a:pt x="0" y="441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341" t="0" r="-1209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4014202" y="7393555"/>
            <a:ext cx="2838152" cy="44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Ficha de registro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705650" y="7393555"/>
            <a:ext cx="1363100" cy="44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Fichário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862563" y="8091302"/>
            <a:ext cx="3141431" cy="448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Fonte: ALVES, 2014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6385" y="2497518"/>
            <a:ext cx="12896163" cy="6718765"/>
            <a:chOff x="0" y="0"/>
            <a:chExt cx="3396520" cy="17695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396520" cy="1769551"/>
            </a:xfrm>
            <a:custGeom>
              <a:avLst/>
              <a:gdLst/>
              <a:ahLst/>
              <a:cxnLst/>
              <a:rect r="r" b="b" t="t" l="l"/>
              <a:pathLst>
                <a:path h="1769551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1769551"/>
                  </a:lnTo>
                  <a:lnTo>
                    <a:pt x="0" y="1769551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396520" cy="18076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410209" indent="-205105" lvl="1">
                <a:lnSpc>
                  <a:spcPts val="2659"/>
                </a:lnSpc>
                <a:buFont typeface="Arial"/>
                <a:buChar char="•"/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512378" y="684198"/>
            <a:ext cx="11197651" cy="482789"/>
          </a:xfrm>
          <a:custGeom>
            <a:avLst/>
            <a:gdLst/>
            <a:ahLst/>
            <a:cxnLst/>
            <a:rect r="r" b="b" t="t" l="l"/>
            <a:pathLst>
              <a:path h="482789" w="11197651">
                <a:moveTo>
                  <a:pt x="0" y="0"/>
                </a:moveTo>
                <a:lnTo>
                  <a:pt x="11197651" y="0"/>
                </a:lnTo>
                <a:lnTo>
                  <a:pt x="11197651" y="482789"/>
                </a:lnTo>
                <a:lnTo>
                  <a:pt x="0" y="4827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576385" y="1160536"/>
            <a:ext cx="12896163" cy="1340737"/>
            <a:chOff x="0" y="0"/>
            <a:chExt cx="3396520" cy="35311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396520" cy="353116"/>
            </a:xfrm>
            <a:custGeom>
              <a:avLst/>
              <a:gdLst/>
              <a:ahLst/>
              <a:cxnLst/>
              <a:rect r="r" b="b" t="t" l="l"/>
              <a:pathLst>
                <a:path h="353116" w="3396520">
                  <a:moveTo>
                    <a:pt x="0" y="0"/>
                  </a:moveTo>
                  <a:lnTo>
                    <a:pt x="3396520" y="0"/>
                  </a:lnTo>
                  <a:lnTo>
                    <a:pt x="3396520" y="353116"/>
                  </a:lnTo>
                  <a:lnTo>
                    <a:pt x="0" y="353116"/>
                  </a:lnTo>
                  <a:close/>
                </a:path>
              </a:pathLst>
            </a:custGeom>
            <a:solidFill>
              <a:srgbClr val="023D5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3396520" cy="3912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058190" y="1449909"/>
            <a:ext cx="14171619" cy="723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50"/>
              </a:lnSpc>
            </a:pPr>
            <a:r>
              <a:rPr lang="en-US" sz="4500">
                <a:solidFill>
                  <a:srgbClr val="FFFFFF"/>
                </a:solidFill>
                <a:latin typeface="Jannah"/>
                <a:ea typeface="Jannah"/>
                <a:cs typeface="Jannah"/>
                <a:sym typeface="Jannah"/>
              </a:rPr>
              <a:t>Banco de dados: Histórico</a:t>
            </a:r>
          </a:p>
        </p:txBody>
      </p:sp>
      <p:grpSp>
        <p:nvGrpSpPr>
          <p:cNvPr name="Group 10" id="10"/>
          <p:cNvGrpSpPr/>
          <p:nvPr/>
        </p:nvGrpSpPr>
        <p:grpSpPr>
          <a:xfrm rot="-2700000">
            <a:off x="14933571" y="-4875932"/>
            <a:ext cx="5852739" cy="8669109"/>
            <a:chOff x="0" y="0"/>
            <a:chExt cx="1541462" cy="228322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7755540">
            <a:off x="-2967378" y="6742882"/>
            <a:ext cx="5852739" cy="8669109"/>
            <a:chOff x="0" y="0"/>
            <a:chExt cx="1541462" cy="228322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-2700000">
            <a:off x="14933571" y="-5236688"/>
            <a:ext cx="5852739" cy="8669109"/>
            <a:chOff x="0" y="0"/>
            <a:chExt cx="1541462" cy="228322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7755540">
            <a:off x="-2931291" y="7101829"/>
            <a:ext cx="5852739" cy="8669109"/>
            <a:chOff x="0" y="0"/>
            <a:chExt cx="1541462" cy="228322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40000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-2700000">
            <a:off x="14933571" y="-5695833"/>
            <a:ext cx="5852739" cy="8669109"/>
            <a:chOff x="0" y="0"/>
            <a:chExt cx="1541462" cy="228322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7755540">
            <a:off x="-2885362" y="7558670"/>
            <a:ext cx="5852739" cy="8669109"/>
            <a:chOff x="0" y="0"/>
            <a:chExt cx="1541462" cy="228322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41462" cy="2283222"/>
            </a:xfrm>
            <a:custGeom>
              <a:avLst/>
              <a:gdLst/>
              <a:ahLst/>
              <a:cxnLst/>
              <a:rect r="r" b="b" t="t" l="l"/>
              <a:pathLst>
                <a:path h="2283222" w="1541462">
                  <a:moveTo>
                    <a:pt x="0" y="0"/>
                  </a:moveTo>
                  <a:lnTo>
                    <a:pt x="1541462" y="0"/>
                  </a:lnTo>
                  <a:lnTo>
                    <a:pt x="1541462" y="2283222"/>
                  </a:lnTo>
                  <a:lnTo>
                    <a:pt x="0" y="2283222"/>
                  </a:lnTo>
                  <a:close/>
                </a:path>
              </a:pathLst>
            </a:custGeom>
            <a:solidFill>
              <a:srgbClr val="023D54">
                <a:alpha val="89804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41462" cy="23213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-10800000">
            <a:off x="3577971" y="9237227"/>
            <a:ext cx="11132059" cy="479961"/>
          </a:xfrm>
          <a:custGeom>
            <a:avLst/>
            <a:gdLst/>
            <a:ahLst/>
            <a:cxnLst/>
            <a:rect r="r" b="b" t="t" l="l"/>
            <a:pathLst>
              <a:path h="479961" w="11132059">
                <a:moveTo>
                  <a:pt x="0" y="0"/>
                </a:moveTo>
                <a:lnTo>
                  <a:pt x="11132058" y="0"/>
                </a:lnTo>
                <a:lnTo>
                  <a:pt x="11132058" y="479960"/>
                </a:lnTo>
                <a:lnTo>
                  <a:pt x="0" y="4799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-2804" t="0" r="-2804" b="-383771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2807746" y="2916602"/>
            <a:ext cx="12664803" cy="4779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Outras formas de armazenamento de dados foram aparecendo.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Com a evolução das tecnologias, surgiram os bancos de dados computacionais.</a:t>
            </a:r>
          </a:p>
          <a:p>
            <a:pPr algn="l">
              <a:lnSpc>
                <a:spcPts val="4759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Arial Nova"/>
                <a:ea typeface="Arial Nova"/>
                <a:cs typeface="Arial Nova"/>
                <a:sym typeface="Arial Nova"/>
              </a:rPr>
              <a:t>O primeiro banco de dados utilizava fita de papel perfurada, que mais tarde foi substituída pelo cartão perfurado.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DAFoVLhcdAU</dc:identifier>
  <dcterms:modified xsi:type="dcterms:W3CDTF">2011-08-01T06:04:30Z</dcterms:modified>
  <cp:revision>1</cp:revision>
  <dc:title>Banco de dados</dc:title>
</cp:coreProperties>
</file>